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4" r:id="rId4"/>
    <p:sldId id="262" r:id="rId5"/>
    <p:sldId id="258" r:id="rId6"/>
    <p:sldId id="263" r:id="rId7"/>
    <p:sldId id="260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57"/>
            <p14:sldId id="264"/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148" t="-30101" r="-54812" b="-5048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03" t="-7677" r="-189631" b="-103884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637" t="-68892" r="6999" b="71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157" t="8853" r="-1399" b="-78815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94" t="6438" r="-74064" b="-83426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148" t="-30101" r="-54812" b="-5048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03" t="-7677" r="-189631" b="-103884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637" t="-68892" r="6999" b="71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02553" y="2906879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9157" t="8853" r="-1399" b="-78815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94" t="6438" r="-74064" b="-83426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lussdiagramm: Verzögerung 9">
            <a:extLst>
              <a:ext uri="{FF2B5EF4-FFF2-40B4-BE49-F238E27FC236}">
                <a16:creationId xmlns:a16="http://schemas.microsoft.com/office/drawing/2014/main" id="{284373E2-9B3E-405D-A757-D43E41EAAFE9}"/>
              </a:ext>
            </a:extLst>
          </p:cNvPr>
          <p:cNvSpPr/>
          <p:nvPr userDrawn="1"/>
        </p:nvSpPr>
        <p:spPr>
          <a:xfrm rot="16200000">
            <a:off x="10596239" y="6100439"/>
            <a:ext cx="875930" cy="639192"/>
          </a:xfrm>
          <a:prstGeom prst="flowChartDelay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359D58D-7A80-4EBF-832C-E1E325DE6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12035" y="0"/>
            <a:ext cx="652329" cy="8900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F508D34-886D-4CA2-A252-2C6EAEBE3903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5D1E8FC-B9DD-490A-A214-4985A4102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711221" y="5967907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788072" y="0"/>
            <a:ext cx="45855" cy="7000568"/>
          </a:xfrm>
          <a:prstGeom prst="rect">
            <a:avLst/>
          </a:prstGeom>
          <a:solidFill>
            <a:srgbClr val="F63122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4B3586A-37DA-47D8-B4A8-5CC87CCE57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10863" y="142875"/>
            <a:ext cx="968375" cy="88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F52B8-56F9-43F5-982F-D8255B0D1E24}" type="datetimeFigureOut">
              <a:rPr lang="de-DE" smtClean="0"/>
              <a:t>09.05.2019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993454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 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3" y="579343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795452" y="2144446"/>
            <a:ext cx="914400" cy="91440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54326" y="4219295"/>
            <a:ext cx="150830" cy="85100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Expression </a:t>
            </a:r>
            <a:r>
              <a:rPr lang="de-DE" sz="2400" dirty="0" err="1"/>
              <a:t>profiles</a:t>
            </a:r>
            <a:r>
              <a:rPr lang="de-DE" sz="2400" dirty="0"/>
              <a:t>: </a:t>
            </a:r>
            <a:r>
              <a:rPr lang="de-DE" sz="2400" dirty="0" err="1"/>
              <a:t>density</a:t>
            </a:r>
            <a:r>
              <a:rPr lang="de-DE" sz="2400" dirty="0"/>
              <a:t> </a:t>
            </a:r>
            <a:r>
              <a:rPr lang="de-DE" sz="2400" dirty="0" err="1"/>
              <a:t>plots</a:t>
            </a:r>
            <a:r>
              <a:rPr lang="de-DE" sz="2400" dirty="0"/>
              <a:t> and box </a:t>
            </a:r>
            <a:r>
              <a:rPr lang="de-DE" sz="2400" dirty="0" err="1"/>
              <a:t>plots</a:t>
            </a:r>
            <a:r>
              <a:rPr lang="de-DE" sz="2400" dirty="0"/>
              <a:t> </a:t>
            </a:r>
          </a:p>
          <a:p>
            <a:pPr lvl="1"/>
            <a:r>
              <a:rPr lang="de-DE" sz="1800" dirty="0" err="1"/>
              <a:t>treated</a:t>
            </a:r>
            <a:r>
              <a:rPr lang="de-DE" sz="1800" dirty="0"/>
              <a:t> vs. </a:t>
            </a:r>
            <a:r>
              <a:rPr lang="de-DE" sz="1800" dirty="0" err="1"/>
              <a:t>untreated</a:t>
            </a:r>
            <a:endParaRPr lang="de-DE" sz="1800" dirty="0"/>
          </a:p>
          <a:p>
            <a:pPr lvl="1"/>
            <a:r>
              <a:rPr lang="de-DE" sz="1800" dirty="0"/>
              <a:t>Down- and </a:t>
            </a:r>
            <a:r>
              <a:rPr lang="de-DE" sz="1800" dirty="0" err="1"/>
              <a:t>upregulated</a:t>
            </a:r>
            <a:r>
              <a:rPr lang="de-DE" sz="1800" dirty="0"/>
              <a:t> genes </a:t>
            </a:r>
            <a:r>
              <a:rPr lang="de-DE" sz="1800" dirty="0" err="1"/>
              <a:t>separately</a:t>
            </a:r>
            <a:r>
              <a:rPr lang="de-DE" sz="1800" dirty="0"/>
              <a:t> </a:t>
            </a:r>
            <a:endParaRPr lang="de-DE" sz="18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de-DE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 dirty="0"/>
          </a:p>
          <a:p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A38E66-C74A-462B-97F0-48C94B13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783" t="18419" r="32655" b="63712"/>
          <a:stretch/>
        </p:blipFill>
        <p:spPr>
          <a:xfrm>
            <a:off x="7166340" y="2518172"/>
            <a:ext cx="4293119" cy="1248558"/>
          </a:xfrm>
          <a:prstGeom prst="rect">
            <a:avLst/>
          </a:prstGeom>
        </p:spPr>
      </p:pic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873E62A-D1AF-4F69-ACDE-D19F13913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3213313"/>
            <a:ext cx="4208282" cy="265940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45813B4-87E6-4471-8FCD-BD9CB6CEBE6F}"/>
              </a:ext>
            </a:extLst>
          </p:cNvPr>
          <p:cNvSpPr/>
          <p:nvPr/>
        </p:nvSpPr>
        <p:spPr>
          <a:xfrm>
            <a:off x="5469118" y="4230276"/>
            <a:ext cx="6096000" cy="1531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</a:rPr>
              <a:t>PCA: </a:t>
            </a:r>
            <a:r>
              <a:rPr lang="de-DE" sz="2400" dirty="0" err="1">
                <a:solidFill>
                  <a:prstClr val="black"/>
                </a:solidFill>
              </a:rPr>
              <a:t>cell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line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treated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with</a:t>
            </a:r>
            <a:r>
              <a:rPr lang="de-DE" sz="2400" dirty="0">
                <a:solidFill>
                  <a:prstClr val="black"/>
                </a:solidFill>
              </a:rPr>
              <a:t> all </a:t>
            </a:r>
            <a:r>
              <a:rPr lang="de-DE" sz="2400" dirty="0" err="1">
                <a:solidFill>
                  <a:prstClr val="black"/>
                </a:solidFill>
              </a:rPr>
              <a:t>drugs</a:t>
            </a:r>
            <a:endParaRPr lang="de-DE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à"/>
            </a:pP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Clusters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according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drug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treatment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or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prstClr val="black"/>
                </a:solidFill>
                <a:sym typeface="Wingdings" panose="05000000000000000000" pitchFamily="2" charset="2"/>
              </a:rPr>
              <a:t>cancer</a:t>
            </a:r>
            <a:r>
              <a:rPr lang="de-DE" dirty="0">
                <a:solidFill>
                  <a:prstClr val="black"/>
                </a:solidFill>
                <a:sym typeface="Wingdings" panose="05000000000000000000" pitchFamily="2" charset="2"/>
              </a:rPr>
              <a:t> type?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Select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biomarkers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each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cell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line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according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to</a:t>
            </a:r>
            <a:r>
              <a:rPr lang="de-DE" sz="2400" dirty="0">
                <a:solidFill>
                  <a:prstClr val="black"/>
                </a:solidFill>
                <a:sym typeface="Wingdings" panose="05000000000000000000" pitchFamily="2" charset="2"/>
              </a:rPr>
              <a:t> FC</a:t>
            </a: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Cell</a:t>
            </a:r>
            <a:r>
              <a:rPr lang="de-DE" sz="2400" dirty="0"/>
              <a:t> </a:t>
            </a:r>
            <a:r>
              <a:rPr lang="de-DE" sz="2400" dirty="0" err="1"/>
              <a:t>lines</a:t>
            </a:r>
            <a:r>
              <a:rPr lang="de-DE" sz="2400" dirty="0"/>
              <a:t>: </a:t>
            </a:r>
          </a:p>
          <a:p>
            <a:pPr lvl="1"/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  <a:p>
            <a:pPr lvl="1"/>
            <a:r>
              <a:rPr lang="de-DE" dirty="0"/>
              <a:t>Via PCA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4EB5AF-404B-4152-BA50-DDF9A0A0A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5" t="40252" r="18125" b="15714"/>
          <a:stretch/>
        </p:blipFill>
        <p:spPr>
          <a:xfrm>
            <a:off x="7463355" y="1644968"/>
            <a:ext cx="3663419" cy="28565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888EC4-9472-4485-93C0-AC27A28E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97" y="3429000"/>
            <a:ext cx="3894164" cy="2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1.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Genes: </a:t>
            </a:r>
          </a:p>
          <a:p>
            <a:pPr lvl="1"/>
            <a:r>
              <a:rPr lang="de-DE" dirty="0"/>
              <a:t>MA </a:t>
            </a:r>
            <a:r>
              <a:rPr lang="de-DE" dirty="0" err="1"/>
              <a:t>plot</a:t>
            </a:r>
            <a:r>
              <a:rPr lang="de-DE" dirty="0"/>
              <a:t> (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Volcano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(FC </a:t>
            </a:r>
            <a:r>
              <a:rPr lang="de-DE" dirty="0" err="1"/>
              <a:t>against</a:t>
            </a:r>
            <a:r>
              <a:rPr lang="de-DE" dirty="0"/>
              <a:t> FDR – t-test)</a:t>
            </a:r>
          </a:p>
          <a:p>
            <a:r>
              <a:rPr lang="de-DE" sz="2400" dirty="0"/>
              <a:t>Single </a:t>
            </a:r>
            <a:r>
              <a:rPr lang="de-DE" sz="2400" dirty="0" err="1"/>
              <a:t>gene</a:t>
            </a:r>
            <a:r>
              <a:rPr lang="de-DE" sz="2400" dirty="0"/>
              <a:t> </a:t>
            </a:r>
            <a:r>
              <a:rPr lang="de-DE" sz="2400" dirty="0" err="1"/>
              <a:t>response</a:t>
            </a:r>
            <a:r>
              <a:rPr lang="de-DE" sz="2400" dirty="0"/>
              <a:t> </a:t>
            </a:r>
            <a:r>
              <a:rPr lang="de-DE" sz="2400" dirty="0" err="1"/>
              <a:t>plot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1065226" y="3679340"/>
            <a:ext cx="6738455" cy="3087220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522" y="1825625"/>
            <a:ext cx="3475558" cy="3475558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r>
              <a:rPr lang="en-GB" sz="2400" dirty="0"/>
              <a:t>median of gene expression changes of the most influenced cell lines </a:t>
            </a:r>
          </a:p>
          <a:p>
            <a:r>
              <a:rPr lang="en-GB" sz="2400" dirty="0"/>
              <a:t>Paired t-test: Wilcoxon signed rank test</a:t>
            </a:r>
          </a:p>
          <a:p>
            <a:r>
              <a:rPr lang="en-GB" sz="2400" dirty="0">
                <a:highlight>
                  <a:srgbClr val="FFFF00"/>
                </a:highlight>
              </a:rPr>
              <a:t>Pearson</a:t>
            </a:r>
            <a:r>
              <a:rPr lang="en-GB" sz="2400" dirty="0"/>
              <a:t> Correlation with FC and GI50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>
                <a:sym typeface="Wingdings" panose="05000000000000000000" pitchFamily="2" charset="2"/>
              </a:rPr>
              <a:t> linear regression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	 compare with 6h timepoint (Fig. S2)</a:t>
            </a:r>
          </a:p>
          <a:p>
            <a:pPr marL="0" indent="0">
              <a:buNone/>
            </a:pPr>
            <a:endParaRPr lang="en-GB" sz="24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7649498" y="1690688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 err="1"/>
              <a:t>PROGENy</a:t>
            </a:r>
            <a:r>
              <a:rPr lang="en-GB" sz="2400" dirty="0"/>
              <a:t> or NCI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affected </a:t>
            </a:r>
            <a:r>
              <a:rPr lang="en-GB" dirty="0"/>
              <a:t>cellular pathways </a:t>
            </a:r>
          </a:p>
          <a:p>
            <a:r>
              <a:rPr lang="en-GB" sz="2400" dirty="0"/>
              <a:t>Heatmap: cell-lines vs. pathways </a:t>
            </a:r>
          </a:p>
          <a:p>
            <a:pPr marL="0" indent="0">
              <a:buNone/>
            </a:pPr>
            <a:r>
              <a:rPr lang="en-GB" sz="2400" dirty="0"/>
              <a:t>(median of FC of relevant genes) </a:t>
            </a:r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13194"/>
          <a:stretch/>
        </p:blipFill>
        <p:spPr>
          <a:xfrm>
            <a:off x="7355740" y="1311945"/>
            <a:ext cx="3810940" cy="468763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7355740" y="4802994"/>
            <a:ext cx="1909558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endParaRPr lang="de-DE" sz="1100" dirty="0"/>
          </a:p>
          <a:p>
            <a:endParaRPr lang="de-DE" sz="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D80498A-8AA5-4A47-B00C-499DE5D6C874}"/>
              </a:ext>
            </a:extLst>
          </p:cNvPr>
          <p:cNvSpPr/>
          <p:nvPr/>
        </p:nvSpPr>
        <p:spPr>
          <a:xfrm>
            <a:off x="7355740" y="5284126"/>
            <a:ext cx="1470581" cy="523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74C9DC4-5F14-449C-8C03-BAB4B67F0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0" y="2054362"/>
            <a:ext cx="4589257" cy="179077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7C9F3E7-908C-4F37-97C8-739E31C8C475}"/>
              </a:ext>
            </a:extLst>
          </p:cNvPr>
          <p:cNvSpPr/>
          <p:nvPr/>
        </p:nvSpPr>
        <p:spPr>
          <a:xfrm>
            <a:off x="1869440" y="2519572"/>
            <a:ext cx="43992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E6DC08-8479-4820-B790-8F0C6102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D24A5E-19C6-413B-8600-33CBF0D4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Weeks</a:t>
            </a:r>
          </a:p>
          <a:p>
            <a:pPr lvl="1"/>
            <a:r>
              <a:rPr lang="en-US" dirty="0"/>
              <a:t>with 2 weeks for each mile stone</a:t>
            </a:r>
          </a:p>
          <a:p>
            <a:pPr lvl="1"/>
            <a:r>
              <a:rPr lang="en-US" dirty="0"/>
              <a:t>4 weeks at the end to interpret the data and come up with future investigations, which could provide novel insight</a:t>
            </a:r>
          </a:p>
        </p:txBody>
      </p:sp>
      <p:pic>
        <p:nvPicPr>
          <p:cNvPr id="6" name="Grafik 5" descr="Stoppuhr">
            <a:extLst>
              <a:ext uri="{FF2B5EF4-FFF2-40B4-BE49-F238E27FC236}">
                <a16:creationId xmlns:a16="http://schemas.microsoft.com/office/drawing/2014/main" id="{D8A4B708-3D9B-43B3-B242-C109E7AE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27" y="131865"/>
            <a:ext cx="662346" cy="6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370</Words>
  <Application>Microsoft Office PowerPoint</Application>
  <PresentationFormat>Breitbild</PresentationFormat>
  <Paragraphs>59</Paragraphs>
  <Slides>9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</vt:lpstr>
      <vt:lpstr>Project 2 : Cellular response to drug perturbations</vt:lpstr>
      <vt:lpstr>NCI Transcriptional Pharmacodynamics Workbench</vt:lpstr>
      <vt:lpstr>Erlotinib</vt:lpstr>
      <vt:lpstr>1. Milestone - Broad analysis</vt:lpstr>
      <vt:lpstr>2. Milestone – Which genes and cell lines exposed the most change in regulation after Erlotinib treatment?</vt:lpstr>
      <vt:lpstr>1. Milestone – Which genes and cell lines exposed the most change in regulation after Erlotinib treatment?</vt:lpstr>
      <vt:lpstr>2. Milestone – Does the fold change correlate with cell growth inhibition?</vt:lpstr>
      <vt:lpstr>3. Milestone – Which cellular pathway’s  are influenced by Erlotinib?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Anna Muench</cp:lastModifiedBy>
  <cp:revision>52</cp:revision>
  <dcterms:created xsi:type="dcterms:W3CDTF">2019-04-30T13:18:25Z</dcterms:created>
  <dcterms:modified xsi:type="dcterms:W3CDTF">2019-05-09T15:51:37Z</dcterms:modified>
</cp:coreProperties>
</file>